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94" r:id="rId4"/>
    <p:sldId id="293" r:id="rId5"/>
    <p:sldId id="295" r:id="rId6"/>
    <p:sldId id="290" r:id="rId7"/>
    <p:sldId id="291" r:id="rId8"/>
    <p:sldId id="296" r:id="rId9"/>
    <p:sldId id="300" r:id="rId10"/>
    <p:sldId id="299" r:id="rId11"/>
    <p:sldId id="301" r:id="rId12"/>
    <p:sldId id="302" r:id="rId13"/>
    <p:sldId id="304" r:id="rId14"/>
    <p:sldId id="331" r:id="rId15"/>
    <p:sldId id="307" r:id="rId16"/>
    <p:sldId id="332" r:id="rId17"/>
    <p:sldId id="308" r:id="rId18"/>
    <p:sldId id="333" r:id="rId19"/>
    <p:sldId id="318" r:id="rId20"/>
    <p:sldId id="324" r:id="rId21"/>
    <p:sldId id="325" r:id="rId22"/>
    <p:sldId id="326" r:id="rId23"/>
    <p:sldId id="327" r:id="rId24"/>
    <p:sldId id="32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7DDAFD0-D30D-9642-B26C-94D410434326}">
          <p14:sldIdLst>
            <p14:sldId id="256"/>
          </p14:sldIdLst>
        </p14:section>
        <p14:section name="Intro" id="{C7CCEBD1-B6D6-1F44-9CF7-8305111401ED}">
          <p14:sldIdLst>
            <p14:sldId id="257"/>
            <p14:sldId id="294"/>
            <p14:sldId id="293"/>
            <p14:sldId id="295"/>
          </p14:sldIdLst>
        </p14:section>
        <p14:section name="Mapping and Preprocessing" id="{8FCFB4BC-D20F-0947-B118-0E804539EDEE}">
          <p14:sldIdLst>
            <p14:sldId id="290"/>
            <p14:sldId id="291"/>
            <p14:sldId id="296"/>
            <p14:sldId id="300"/>
            <p14:sldId id="299"/>
            <p14:sldId id="301"/>
            <p14:sldId id="302"/>
            <p14:sldId id="304"/>
            <p14:sldId id="331"/>
            <p14:sldId id="307"/>
            <p14:sldId id="332"/>
            <p14:sldId id="308"/>
            <p14:sldId id="333"/>
          </p14:sldIdLst>
        </p14:section>
        <p14:section name="Variant Discovery" id="{0357A181-0B9D-B14C-84E3-674F23070EC5}">
          <p14:sldIdLst>
            <p14:sldId id="318"/>
            <p14:sldId id="324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94626"/>
  </p:normalViewPr>
  <p:slideViewPr>
    <p:cSldViewPr snapToGrid="0" snapToObjects="1">
      <p:cViewPr varScale="1">
        <p:scale>
          <a:sx n="84" d="100"/>
          <a:sy n="84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F3A05-53FF-7C45-B5E5-052E57A50E87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E7392-740F-5146-B2D6-AC1736C6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3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BC7D-7520-6143-843E-D8C8DD342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1838-FB2F-C54A-9BFF-5A3B3201A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94BF-E04F-0E47-BC16-88D90C12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D3052-409F-FC43-A1B8-9EACF2A1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5084-55DE-CA46-AB03-32FBD5D6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E1B0-A721-1644-B009-D07B8577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7D9CD-4706-2740-92A5-917D2DAF4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2C4B-39F4-404D-8DD2-CB09FC83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62BD-3BBB-4B42-B612-C02BF6A3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B977-2372-B64A-84CE-A550341D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EDA3F-21AB-BE4F-837D-C060E73CD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D9D96-D382-4347-9BE8-D7696DAFB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F1FE9-C8B5-1F41-B029-4DA5B672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B905-31A0-4848-AD40-383E5827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8470E-6764-CD46-8F41-883FCA5B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7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FD05-FAC3-D744-8999-FAEA73FB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D1EDA-77F7-0746-95DE-D8DDC922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F75E-7FF6-A84D-92E3-414FA694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2921-08AE-CF44-858D-0444E423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4B1E-D568-0F44-A3BA-7A1491C1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F4FB-4B7A-694E-A54E-96347A99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8572-A173-9946-A2A4-0810C3A55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A57B6-B44F-424F-9DBF-9FEA0833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6DFC3-33C4-A74F-A3BC-C66FF67E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EA99-F7AB-DF49-9BFA-5A978B8B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0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8B22-EAAB-2B44-9686-7503F4BB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7211-C531-694C-9D74-6243B31BF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3B8E6-0B69-974B-9C08-029DBE25E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DB601-43ED-294C-8356-334A807D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8C512-B774-7942-88EF-86F0946F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6C696-2C7C-D54A-8E56-4149725A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E1BA-BEB0-B347-8513-3D7EA118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B5E05-3ED4-2941-BFC1-B5793BFC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48AA3-EAD6-E548-827F-CA453117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C6C77-5994-BA40-947B-C242A5A8F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1813EA-D48D-0749-AD5C-172D00229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8424-8E4C-6C46-A8BF-D2CC4412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3B5F2-34C4-8A48-9095-E6B0EF29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B2A87-A24F-804B-B1A8-EF5921E4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E308-5F41-924A-BD54-26F919EF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4600D-DAD1-864B-9C2E-76A49542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61426-A249-4142-B69E-0CFD49C3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3694B-6835-294A-A39A-A3DC25A5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B34BD-9FBC-C94B-A417-A1F26AC9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0D181-2887-DF40-9CB5-426A89AD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8516C-BE4B-9F46-8AD4-204C01DD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7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43DF-F483-2E4E-A679-2C39DB68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BD98-C5C8-D84A-9F8F-C6AB9349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2F203-4B30-ED45-A4A1-92A52E3E8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69452-A358-0343-9FF2-19988B76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FD6EF-A366-EA48-B4A8-412753C6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495E4-DB34-9245-B6F0-27742C13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5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89B5-BE6B-FE4D-8EDE-757C2467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A1240-815C-3945-9308-EA8CC1B04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51D6-D749-0042-9782-C03CBCD33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88AA5-9059-7141-A418-1980EEBD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DBB58-011E-1F4F-8074-3E59E1D2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C786D-B70D-8642-A665-78CDC774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9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3A367-E20E-084B-84B2-FD8D7980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30A3-840B-2F4C-A390-28E627E50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F1CB-B557-9946-9FDE-0E42883B6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9B4D1-9D5B-BE49-BF2E-F131F3C81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054C1-8109-4D4E-B34B-B10D26253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6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" TargetMode="External"/><Relationship Id="rId2" Type="http://schemas.openxmlformats.org/officeDocument/2006/relationships/hyperlink" Target="https://gatkforums.broadinstitute.org/gat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hyperlink" Target="https://www.biostars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hyperlink" Target="http://www.bioinformatics.babraham.ac.uk/projects/fastqc/Hel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8A6E-733E-DC46-A8E8-A06D3447F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Whole Exome Sequencing</a:t>
            </a:r>
            <a:br>
              <a:rPr lang="tr-TR" b="1" dirty="0"/>
            </a:br>
            <a:r>
              <a:rPr lang="tr-TR" b="1" dirty="0" err="1"/>
              <a:t>Processing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CC076-3B4F-B741-865E-800F6BCA4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3602038"/>
            <a:ext cx="9144000" cy="1655762"/>
          </a:xfrm>
        </p:spPr>
        <p:txBody>
          <a:bodyPr>
            <a:normAutofit/>
          </a:bodyPr>
          <a:lstStyle/>
          <a:p>
            <a:r>
              <a:rPr lang="tr-TR" sz="2800" dirty="0"/>
              <a:t>Berk Gürdamar</a:t>
            </a:r>
            <a:r>
              <a:rPr lang="en-US" sz="2800" dirty="0"/>
              <a:t>, M</a:t>
            </a:r>
            <a:r>
              <a:rPr lang="tr-TR" sz="2800" dirty="0" err="1"/>
              <a:t>Sc</a:t>
            </a:r>
            <a:endParaRPr lang="en-US" sz="28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3F14EAE-C78B-4CE8-27E8-B94177F3E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7802640" y="5466943"/>
            <a:ext cx="4389360" cy="1391057"/>
          </a:xfrm>
          <a:prstGeom prst="rect">
            <a:avLst/>
          </a:prstGeom>
        </p:spPr>
      </p:pic>
      <p:pic>
        <p:nvPicPr>
          <p:cNvPr id="1026" name="Picture 2" descr="EJP RD – European Joint Programme on Rare Diseases">
            <a:extLst>
              <a:ext uri="{FF2B5EF4-FFF2-40B4-BE49-F238E27FC236}">
                <a16:creationId xmlns:a16="http://schemas.microsoft.com/office/drawing/2014/main" id="{188FAC9A-EEED-B434-017D-B1270BAC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5217"/>
            <a:ext cx="4780764" cy="10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973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15F7-70D4-D54A-A976-0F27A40A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Adapter Removal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BAE40-94EE-7C47-82EF-6D22E0B0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43255"/>
          </a:xfrm>
        </p:spPr>
        <p:txBody>
          <a:bodyPr>
            <a:normAutofit/>
          </a:bodyPr>
          <a:lstStyle/>
          <a:p>
            <a:r>
              <a:rPr lang="en-US" sz="3200" dirty="0"/>
              <a:t>Adapter trimming can be done with </a:t>
            </a:r>
            <a:r>
              <a:rPr lang="tr-TR" sz="3200" dirty="0" err="1"/>
              <a:t>Trim</a:t>
            </a:r>
            <a:r>
              <a:rPr lang="tr-TR" sz="3200" dirty="0"/>
              <a:t> </a:t>
            </a:r>
            <a:r>
              <a:rPr lang="tr-TR" sz="3200" dirty="0" err="1"/>
              <a:t>Galore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7CBF4-E959-A440-86FF-F09BB30C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242"/>
            <a:ext cx="12192000" cy="4362075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698176C6-206F-2745-5665-20460B5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D0FA4DF-FE52-E958-AB08-EA35B3691D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1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38E1-7C73-D446-A75B-3C5C7648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4451-75CD-8A43-99D1-C863F200A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8640"/>
          </a:xfrm>
        </p:spPr>
        <p:txBody>
          <a:bodyPr>
            <a:normAutofit/>
          </a:bodyPr>
          <a:lstStyle/>
          <a:p>
            <a:r>
              <a:rPr lang="tr-TR" sz="2400" dirty="0" err="1"/>
              <a:t>Reads</a:t>
            </a:r>
            <a:r>
              <a:rPr lang="tr-TR" sz="2400" dirty="0"/>
              <a:t> </a:t>
            </a:r>
            <a:r>
              <a:rPr lang="en-US" sz="2400" dirty="0"/>
              <a:t>are aligned to the reference human genome sequence with </a:t>
            </a:r>
            <a:r>
              <a:rPr lang="en-US" sz="2400" b="1" dirty="0"/>
              <a:t>BWA-MEM algorithm </a:t>
            </a:r>
            <a:r>
              <a:rPr lang="en-US" sz="2400" dirty="0"/>
              <a:t>(Heng Li &amp; Richard Durbin)</a:t>
            </a:r>
          </a:p>
          <a:p>
            <a:r>
              <a:rPr lang="en-US" sz="2400" dirty="0"/>
              <a:t>Produces SAM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8317A-3A1C-D344-9509-B4684C1C74A2}"/>
              </a:ext>
            </a:extLst>
          </p:cNvPr>
          <p:cNvSpPr txBox="1"/>
          <p:nvPr/>
        </p:nvSpPr>
        <p:spPr>
          <a:xfrm>
            <a:off x="9468612" y="6065950"/>
            <a:ext cx="195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IGV screenshot of </a:t>
            </a:r>
          </a:p>
          <a:p>
            <a:r>
              <a:rPr lang="en-US" dirty="0"/>
              <a:t>a sample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A60193-8423-F0E8-05C1-6AC65FBC4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392424"/>
            <a:ext cx="6019800" cy="322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8D7089CB-EFB1-0B3E-AC52-02BD3113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3A13A9E-D367-77F7-F755-8B73815175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9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F9B4-C779-9948-8830-0FFE80E3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 </a:t>
            </a:r>
            <a:r>
              <a:rPr lang="en-US" dirty="0"/>
              <a:t>(Optional but recommended)</a:t>
            </a:r>
          </a:p>
        </p:txBody>
      </p:sp>
      <p:pic>
        <p:nvPicPr>
          <p:cNvPr id="4" name="Picture 3" descr="Screen Shot 2015-08-07 at 4.47.16 AM.png">
            <a:extLst>
              <a:ext uri="{FF2B5EF4-FFF2-40B4-BE49-F238E27FC236}">
                <a16:creationId xmlns:a16="http://schemas.microsoft.com/office/drawing/2014/main" id="{BB80C06D-AC96-BB4D-B45D-F920ECDD9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634" y="1471747"/>
            <a:ext cx="11854732" cy="5386253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CD5CA5D5-ED8E-69D1-090E-628A0C05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CE1AE02-A3A3-CE74-478B-E50780B67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6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485159-76CD-6348-9208-73BDD6E11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0" y="1825625"/>
            <a:ext cx="10890160" cy="4351338"/>
          </a:xfrm>
        </p:spPr>
        <p:txBody>
          <a:bodyPr anchor="ctr"/>
          <a:lstStyle/>
          <a:p>
            <a:r>
              <a:rPr lang="en-US" dirty="0"/>
              <a:t>Duplicates are sets of reads pairs that have the</a:t>
            </a:r>
            <a:r>
              <a:rPr lang="en-US" b="1" dirty="0"/>
              <a:t> same alignment start and end</a:t>
            </a:r>
          </a:p>
          <a:p>
            <a:r>
              <a:rPr lang="en-US" dirty="0"/>
              <a:t>They’re suspected to be non-independent measurements of a sequence</a:t>
            </a:r>
          </a:p>
          <a:p>
            <a:pPr lvl="1"/>
            <a:r>
              <a:rPr lang="en-US" dirty="0"/>
              <a:t>Sampled from the </a:t>
            </a:r>
            <a:r>
              <a:rPr lang="en-US" b="1" dirty="0"/>
              <a:t>exact same template of DNA</a:t>
            </a:r>
          </a:p>
          <a:p>
            <a:pPr lvl="1"/>
            <a:r>
              <a:rPr lang="en-US" b="1" dirty="0"/>
              <a:t>Violates assumptions of variant calling</a:t>
            </a:r>
          </a:p>
          <a:p>
            <a:r>
              <a:rPr lang="en-US" dirty="0"/>
              <a:t>What’s more, </a:t>
            </a:r>
            <a:r>
              <a:rPr lang="en-US" b="1" dirty="0"/>
              <a:t>errors in sample/library prep will get propagated to all the duplicates</a:t>
            </a:r>
          </a:p>
          <a:p>
            <a:pPr lvl="1"/>
            <a:r>
              <a:rPr lang="en-US" dirty="0"/>
              <a:t>Just pick the “best” copy – mitigates the effects of errors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AE8202-4AEA-68AF-B5D7-30A9FD90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EC49534F-A83E-5065-B85B-43C0ACD9B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36999CA-79CB-3313-6105-8C8493A5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0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7CEC59-C8FD-80DB-0DED-293EA7C4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F9C099-1535-2B4A-65C6-396294E4C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896" y="1825625"/>
            <a:ext cx="5327904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Blue</a:t>
            </a:r>
            <a:r>
              <a:rPr lang="en-US" dirty="0"/>
              <a:t> maps to forward strand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Red</a:t>
            </a:r>
            <a:r>
              <a:rPr lang="en-US" dirty="0"/>
              <a:t> maps to reverse strand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Grey</a:t>
            </a:r>
            <a:r>
              <a:rPr lang="en-US" dirty="0"/>
              <a:t> bases are clipped</a:t>
            </a:r>
          </a:p>
          <a:p>
            <a:r>
              <a:rPr lang="en-US" dirty="0"/>
              <a:t>Underlined is the expected 5’ start of the</a:t>
            </a:r>
            <a:r>
              <a:rPr lang="tr-TR" dirty="0"/>
              <a:t> </a:t>
            </a:r>
            <a:r>
              <a:rPr lang="en-US" dirty="0"/>
              <a:t>read, given the mapping</a:t>
            </a:r>
          </a:p>
          <a:p>
            <a:r>
              <a:rPr lang="en-US" dirty="0"/>
              <a:t>What are the duplicate sets?</a:t>
            </a:r>
            <a:endParaRPr lang="tr-TR" dirty="0"/>
          </a:p>
          <a:p>
            <a:pPr lvl="1"/>
            <a:r>
              <a:rPr lang="en-US" dirty="0"/>
              <a:t>r1, r3, r5, r6 (start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1)</a:t>
            </a:r>
          </a:p>
          <a:p>
            <a:pPr lvl="1"/>
            <a:r>
              <a:rPr lang="en-US" dirty="0"/>
              <a:t>r2, r4 (start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7)</a:t>
            </a:r>
          </a:p>
          <a:p>
            <a:pPr lvl="1"/>
            <a:r>
              <a:rPr lang="en-US" dirty="0"/>
              <a:t>r7 (starts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3)</a:t>
            </a: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4674172-F0C7-DB81-56A2-52D31BC3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84" y="1985629"/>
            <a:ext cx="4839119" cy="4031329"/>
          </a:xfrm>
          <a:prstGeom prst="rect">
            <a:avLst/>
          </a:prstGeom>
        </p:spPr>
      </p:pic>
      <p:pic>
        <p:nvPicPr>
          <p:cNvPr id="8" name="Picture 2" descr="EJP RD – European Joint Programme on Rare Diseases">
            <a:extLst>
              <a:ext uri="{FF2B5EF4-FFF2-40B4-BE49-F238E27FC236}">
                <a16:creationId xmlns:a16="http://schemas.microsoft.com/office/drawing/2014/main" id="{135532AA-AF98-4CA7-8E87-E4CA13FB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0183BA8-2DA9-5C1A-1B3E-6F7DFFB050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1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A8BE-F94C-2B4F-B736-327B9714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4" name="Picture 3" descr="Screen Shot 2015-08-09 at 9.10.12 PM.png">
            <a:extLst>
              <a:ext uri="{FF2B5EF4-FFF2-40B4-BE49-F238E27FC236}">
                <a16:creationId xmlns:a16="http://schemas.microsoft.com/office/drawing/2014/main" id="{06660FB9-C3C2-C74E-A514-E6AFBEC1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57358"/>
            <a:ext cx="12163349" cy="3576771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A5F54E9B-DE15-1BAC-DB17-B1D5F0E6C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AC611E0-EF08-E719-A901-FE4B6F5785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53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3457E6-C667-AD35-FDEF-E6A1FE11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DE1033-46FC-BF93-1917-27B8A6037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982" y="2240279"/>
            <a:ext cx="4481818" cy="3936683"/>
          </a:xfrm>
        </p:spPr>
        <p:txBody>
          <a:bodyPr>
            <a:normAutofit/>
          </a:bodyPr>
          <a:lstStyle/>
          <a:p>
            <a:r>
              <a:rPr lang="en-US" sz="2400" dirty="0"/>
              <a:t>Duplicate status is indicated</a:t>
            </a:r>
            <a:r>
              <a:rPr lang="tr-TR" sz="2400" dirty="0"/>
              <a:t> </a:t>
            </a:r>
            <a:r>
              <a:rPr lang="en-US" sz="2400" dirty="0"/>
              <a:t>in SAM flag</a:t>
            </a:r>
          </a:p>
          <a:p>
            <a:r>
              <a:rPr lang="en-US" sz="2400" dirty="0"/>
              <a:t>Duplicates are </a:t>
            </a:r>
            <a:r>
              <a:rPr lang="en-US" sz="2400" b="1" dirty="0"/>
              <a:t>not removed</a:t>
            </a:r>
            <a:r>
              <a:rPr lang="en-US" sz="2400" dirty="0"/>
              <a:t>,</a:t>
            </a:r>
            <a:r>
              <a:rPr lang="tr-TR" sz="2400" dirty="0"/>
              <a:t> </a:t>
            </a:r>
            <a:r>
              <a:rPr lang="en-US" sz="2400" dirty="0"/>
              <a:t>just tagged (unless you</a:t>
            </a:r>
            <a:r>
              <a:rPr lang="tr-TR" sz="2400" dirty="0"/>
              <a:t> </a:t>
            </a:r>
            <a:r>
              <a:rPr lang="en-US" sz="2400" dirty="0"/>
              <a:t>request removal)</a:t>
            </a:r>
          </a:p>
          <a:p>
            <a:r>
              <a:rPr lang="en-US" sz="2400" dirty="0"/>
              <a:t>Downstream tools can read</a:t>
            </a:r>
            <a:r>
              <a:rPr lang="tr-TR" sz="2400" dirty="0"/>
              <a:t> </a:t>
            </a:r>
            <a:r>
              <a:rPr lang="en-US" sz="2400" dirty="0"/>
              <a:t>the tag and choose to ignore</a:t>
            </a:r>
            <a:r>
              <a:rPr lang="tr-TR" sz="2400" dirty="0"/>
              <a:t> </a:t>
            </a:r>
            <a:r>
              <a:rPr lang="en-US" sz="2400" dirty="0"/>
              <a:t>those reads</a:t>
            </a:r>
          </a:p>
          <a:p>
            <a:r>
              <a:rPr lang="en-US" sz="2400" dirty="0"/>
              <a:t>Most GATK tools ignore</a:t>
            </a:r>
            <a:r>
              <a:rPr lang="tr-TR" sz="2400" dirty="0"/>
              <a:t> </a:t>
            </a:r>
            <a:r>
              <a:rPr lang="en-US" sz="2400" dirty="0"/>
              <a:t>duplicates by default</a:t>
            </a:r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B9C8624-E0FB-E2B0-2856-0D109A962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70" y="1715096"/>
            <a:ext cx="6142252" cy="4572396"/>
          </a:xfrm>
          <a:prstGeom prst="rect">
            <a:avLst/>
          </a:prstGeom>
        </p:spPr>
      </p:pic>
      <p:pic>
        <p:nvPicPr>
          <p:cNvPr id="6" name="Picture 2" descr="EJP RD – European Joint Programme on Rare Diseases">
            <a:extLst>
              <a:ext uri="{FF2B5EF4-FFF2-40B4-BE49-F238E27FC236}">
                <a16:creationId xmlns:a16="http://schemas.microsoft.com/office/drawing/2014/main" id="{095CA8A7-947A-C5EE-9CA9-F5B11869D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304D552-C043-6DAC-374E-9E9E6EC4CC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5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6DC2-0285-6448-AB54-8FB83C28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9779-4BFD-A14D-9B0A-93061B37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Quality scores are </a:t>
            </a:r>
            <a:r>
              <a:rPr lang="en-US" sz="2400" b="1" dirty="0"/>
              <a:t>critical for all downstream analyses</a:t>
            </a:r>
            <a:endParaRPr lang="en-US" sz="2400" dirty="0"/>
          </a:p>
          <a:p>
            <a:r>
              <a:rPr lang="en-US" sz="2400" dirty="0"/>
              <a:t>Quality scores emitted by sequencing machines are </a:t>
            </a:r>
            <a:r>
              <a:rPr lang="en-US" sz="2400" b="1" dirty="0"/>
              <a:t>biased</a:t>
            </a:r>
            <a:r>
              <a:rPr lang="en-US" sz="2400" dirty="0"/>
              <a:t> and </a:t>
            </a:r>
            <a:r>
              <a:rPr lang="en-US" sz="2400" b="1" dirty="0"/>
              <a:t>inaccurate</a:t>
            </a:r>
          </a:p>
          <a:p>
            <a:r>
              <a:rPr lang="en-US" sz="2400" dirty="0"/>
              <a:t>Systematic biases are a major contributor to bad calls</a:t>
            </a:r>
          </a:p>
          <a:p>
            <a:r>
              <a:rPr lang="en-US" sz="2400" dirty="0"/>
              <a:t>Base Quality Score Recalibration provides a </a:t>
            </a:r>
            <a:r>
              <a:rPr lang="en-US" sz="2400" b="1" dirty="0"/>
              <a:t>calibrated error model from which to make mutation calls</a:t>
            </a: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07BD6081-08C0-B250-EC93-C08BBFF51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4572324-D949-0AC1-D150-5A688EAD0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A3A67F-21D0-3563-9A52-8020E34A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8E8F18-64C2-2843-CE51-9F1766E83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514" y="1825625"/>
            <a:ext cx="5096286" cy="4351338"/>
          </a:xfrm>
        </p:spPr>
        <p:txBody>
          <a:bodyPr>
            <a:normAutofit/>
          </a:bodyPr>
          <a:lstStyle/>
          <a:p>
            <a:r>
              <a:rPr lang="en-US" dirty="0"/>
              <a:t>Any sequence mismatch = </a:t>
            </a:r>
            <a:r>
              <a:rPr lang="en-US" b="1" dirty="0"/>
              <a:t>error </a:t>
            </a:r>
            <a:r>
              <a:rPr lang="en-US" b="1" i="1" dirty="0"/>
              <a:t>except known variants!</a:t>
            </a:r>
          </a:p>
          <a:p>
            <a:r>
              <a:rPr lang="en-US" dirty="0"/>
              <a:t>Keep track of number of observations and number of errors</a:t>
            </a:r>
            <a:r>
              <a:rPr lang="tr-TR" dirty="0"/>
              <a:t> </a:t>
            </a:r>
            <a:r>
              <a:rPr lang="en-US" dirty="0"/>
              <a:t>as a function of various error covariates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r>
              <a:rPr lang="tr-TR" sz="2000" dirty="0"/>
              <a:t>(</a:t>
            </a:r>
            <a:r>
              <a:rPr lang="en-US" sz="2000" dirty="0"/>
              <a:t>lane, original quality score, machine cycle, and sequencing context)</a:t>
            </a: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C91B8E5-976B-BE41-8CCD-3EC145B5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09" y="1690688"/>
            <a:ext cx="6014404" cy="4177707"/>
          </a:xfrm>
          <a:prstGeom prst="rect">
            <a:avLst/>
          </a:prstGeom>
        </p:spPr>
      </p:pic>
      <p:pic>
        <p:nvPicPr>
          <p:cNvPr id="6" name="Picture 2" descr="EJP RD – European Joint Programme on Rare Diseases">
            <a:extLst>
              <a:ext uri="{FF2B5EF4-FFF2-40B4-BE49-F238E27FC236}">
                <a16:creationId xmlns:a16="http://schemas.microsoft.com/office/drawing/2014/main" id="{FFDCFD78-54F7-7DAC-EFC6-BFFD6EF9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FBB9730-C7CF-0527-A914-237E85F8BD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0DCE-A22B-B642-8AD4-DDAECE5A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Variant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4275-38A2-7242-8E15-D426EF2D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12D055C5-A77C-A0C8-DB5B-46EC84B0C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9F59F74-BE4A-DC21-FFEC-7D582513CE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9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BC03-EBB6-1F4F-AE53-57C1BBA2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03" y="4319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Our Goal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DF5CEC-C7EE-D547-92B2-2FE33AC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848"/>
            <a:ext cx="12192000" cy="2067649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798D328C-D471-7505-25EC-8BC0F6FF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69FA805-83FB-AF19-99D3-757F878CBB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A3D81726-D3C7-6E07-AFC3-95AA9E62E22A}"/>
              </a:ext>
            </a:extLst>
          </p:cNvPr>
          <p:cNvSpPr/>
          <p:nvPr/>
        </p:nvSpPr>
        <p:spPr>
          <a:xfrm>
            <a:off x="5148072" y="2616848"/>
            <a:ext cx="6748272" cy="21380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9135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1D28D0-A377-4958-4EE5-11EBF271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HaplotypeCaller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C42CB0-5195-05D5-D33F-3F4E6BDE4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EE4B475-2CDF-F31C-A60B-BF67199A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293" y="1397579"/>
            <a:ext cx="8165413" cy="5033658"/>
          </a:xfrm>
          <a:prstGeom prst="rect">
            <a:avLst/>
          </a:prstGeom>
        </p:spPr>
      </p:pic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A72AF634-B507-8ECB-76E0-040592BE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EB04517-A636-F829-2135-46134AE74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6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F4C46E-BAF1-0AD7-76E0-BC57E5B0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Identify</a:t>
            </a:r>
            <a:r>
              <a:rPr lang="tr-TR" b="1" dirty="0"/>
              <a:t> </a:t>
            </a:r>
            <a:r>
              <a:rPr lang="tr-TR" b="1" dirty="0" err="1"/>
              <a:t>ActiveRegions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7DAE63-5E65-C117-9A10-1912400BB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976" y="2962655"/>
            <a:ext cx="5830824" cy="3214307"/>
          </a:xfrm>
        </p:spPr>
        <p:txBody>
          <a:bodyPr/>
          <a:lstStyle/>
          <a:p>
            <a:r>
              <a:rPr lang="en-US" dirty="0"/>
              <a:t>Sliding window along the reference</a:t>
            </a:r>
          </a:p>
          <a:p>
            <a:r>
              <a:rPr lang="en-US" dirty="0"/>
              <a:t>Count mismatches, indels and </a:t>
            </a:r>
            <a:r>
              <a:rPr lang="en-US" dirty="0" err="1"/>
              <a:t>softclips</a:t>
            </a:r>
            <a:endParaRPr lang="en-US" dirty="0"/>
          </a:p>
          <a:p>
            <a:r>
              <a:rPr lang="en-US" dirty="0"/>
              <a:t>Measure of entropy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CAC8BEC-9E02-9D89-E246-88113DDE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82" y="1785186"/>
            <a:ext cx="3730082" cy="4432215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C5E93831-B034-C889-BA70-8D776D6E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96112EF-F052-0ECE-68E5-ACB21D0EB4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27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ACB6E8-6846-27C3-DBF3-269708DB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Assemble</a:t>
            </a:r>
            <a:r>
              <a:rPr lang="tr-TR" b="1" dirty="0"/>
              <a:t> </a:t>
            </a:r>
            <a:r>
              <a:rPr lang="tr-TR" b="1" dirty="0" err="1"/>
              <a:t>plausible</a:t>
            </a:r>
            <a:r>
              <a:rPr lang="tr-TR" b="1" dirty="0"/>
              <a:t> </a:t>
            </a:r>
            <a:r>
              <a:rPr lang="tr-TR" b="1" dirty="0" err="1"/>
              <a:t>haplotypes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4E6A8A-4DA6-3466-A3B2-78FCE2289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668" y="2496183"/>
            <a:ext cx="5073131" cy="3680779"/>
          </a:xfrm>
        </p:spPr>
        <p:txBody>
          <a:bodyPr/>
          <a:lstStyle/>
          <a:p>
            <a:r>
              <a:rPr lang="en-US" dirty="0"/>
              <a:t>Local assembly of reads via</a:t>
            </a:r>
            <a:r>
              <a:rPr lang="tr-TR" dirty="0"/>
              <a:t> </a:t>
            </a:r>
            <a:r>
              <a:rPr lang="en-US" dirty="0"/>
              <a:t>graph assembly</a:t>
            </a:r>
          </a:p>
          <a:p>
            <a:r>
              <a:rPr lang="en-US" dirty="0"/>
              <a:t>Traverse graph to collect</a:t>
            </a:r>
            <a:r>
              <a:rPr lang="tr-TR" dirty="0"/>
              <a:t> </a:t>
            </a:r>
            <a:r>
              <a:rPr lang="en-US" dirty="0"/>
              <a:t>most likely haplotypes</a:t>
            </a:r>
          </a:p>
          <a:p>
            <a:r>
              <a:rPr lang="en-US" dirty="0"/>
              <a:t>Align haplotypes back to</a:t>
            </a:r>
            <a:r>
              <a:rPr lang="tr-TR" dirty="0"/>
              <a:t> </a:t>
            </a:r>
            <a:r>
              <a:rPr lang="en-US" dirty="0"/>
              <a:t>reference using Smith-Waterman</a:t>
            </a:r>
            <a:r>
              <a:rPr lang="tr-TR" dirty="0"/>
              <a:t> </a:t>
            </a:r>
            <a:r>
              <a:rPr lang="en-US" dirty="0"/>
              <a:t>to identify variants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9CACAF3-C1E2-2BA8-AACF-06A6F806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9" y="2160904"/>
            <a:ext cx="6111770" cy="3680779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0EF45E55-EC60-4051-67F4-FA1743627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E75C47E-6452-74F9-D251-F21D0B6612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7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016BAF-D8D8-DB72-8D07-94826B51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 err="1"/>
              <a:t>Example</a:t>
            </a:r>
            <a:r>
              <a:rPr lang="tr-TR" sz="4000" b="1" dirty="0"/>
              <a:t> </a:t>
            </a:r>
            <a:r>
              <a:rPr lang="tr-TR" sz="4000" b="1" dirty="0" err="1"/>
              <a:t>HaplotypeCaller</a:t>
            </a:r>
            <a:r>
              <a:rPr lang="tr-TR" sz="4000" b="1" dirty="0"/>
              <a:t> </a:t>
            </a:r>
            <a:r>
              <a:rPr lang="tr-TR" sz="4000" b="1" dirty="0" err="1"/>
              <a:t>assembly</a:t>
            </a:r>
            <a:r>
              <a:rPr lang="tr-TR" sz="4000" b="1" dirty="0"/>
              <a:t> </a:t>
            </a:r>
            <a:r>
              <a:rPr lang="tr-TR" sz="4000" b="1" dirty="0" err="1"/>
              <a:t>graph</a:t>
            </a:r>
            <a:endParaRPr lang="tr-TR" sz="400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48DC85-20E1-5807-B28A-EF5FA6977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825624"/>
            <a:ext cx="5961888" cy="4748911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reference is always a path in the graph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add paths to the graph corresponding to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reads in the active region: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–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– Note: a complete path through the graph is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considered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a “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haplotype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”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keep counts on the “edges” (arrows)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corresponding to how many of the reads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passed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through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: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4 x A-C-T-</a:t>
            </a:r>
            <a:r>
              <a:rPr lang="tr-TR" sz="2400" b="0" i="0" u="none" strike="noStrike" baseline="0" dirty="0">
                <a:solidFill>
                  <a:srgbClr val="0D0D0D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3 x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  <a:endParaRPr lang="tr-TR" sz="3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DE6EAD0-8190-344A-FC40-EBFB17B1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7" y="2210052"/>
            <a:ext cx="4944116" cy="3550668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70A9CA7B-6FE4-97EB-665B-2316C0477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A824E87-1802-D64E-0ED2-FDF52E8F5B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8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5F7BCE-2FE6-7E03-36CF-789D2433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Score each of the haplotypes using an HMM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E0FB96-A772-B317-C75C-39CB33BFF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8999"/>
            <a:ext cx="8046720" cy="2980945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For each read in the active region, consider its support for each of the haplotypes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and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score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those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likelihoods</a:t>
            </a:r>
            <a:endParaRPr lang="tr-TR" sz="2400" b="0" i="0" u="none" strike="noStrike" baseline="0" dirty="0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4 possible haplotypes from graph: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1)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3)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4)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</a:t>
            </a: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3 reads: 1)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3)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</a:t>
            </a:r>
            <a:endParaRPr lang="tr-TR" sz="3600" dirty="0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A46F3D43-9ACC-9693-F246-7DF3567C30C7}"/>
              </a:ext>
            </a:extLst>
          </p:cNvPr>
          <p:cNvGrpSpPr/>
          <p:nvPr/>
        </p:nvGrpSpPr>
        <p:grpSpPr>
          <a:xfrm>
            <a:off x="206076" y="1977171"/>
            <a:ext cx="7150608" cy="1067887"/>
            <a:chOff x="206076" y="1977171"/>
            <a:chExt cx="7150608" cy="1067887"/>
          </a:xfrm>
        </p:grpSpPr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C66847CE-9DA1-F8D8-A966-DB9D82DC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076" y="1977171"/>
              <a:ext cx="7150608" cy="1067887"/>
            </a:xfrm>
            <a:prstGeom prst="rect">
              <a:avLst/>
            </a:prstGeom>
          </p:spPr>
        </p:pic>
        <p:sp>
          <p:nvSpPr>
            <p:cNvPr id="14" name="Dikdörtgen: Köşeleri Yuvarlatılmış 13">
              <a:extLst>
                <a:ext uri="{FF2B5EF4-FFF2-40B4-BE49-F238E27FC236}">
                  <a16:creationId xmlns:a16="http://schemas.microsoft.com/office/drawing/2014/main" id="{71BA4D59-B518-1883-F8A5-5D5D02513A99}"/>
                </a:ext>
              </a:extLst>
            </p:cNvPr>
            <p:cNvSpPr/>
            <p:nvPr/>
          </p:nvSpPr>
          <p:spPr>
            <a:xfrm>
              <a:off x="2212848" y="1977171"/>
              <a:ext cx="576072" cy="100377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15" name="Grup 14">
            <a:extLst>
              <a:ext uri="{FF2B5EF4-FFF2-40B4-BE49-F238E27FC236}">
                <a16:creationId xmlns:a16="http://schemas.microsoft.com/office/drawing/2014/main" id="{C0CFFF45-C257-A9BD-FC85-BFA61C669F83}"/>
              </a:ext>
            </a:extLst>
          </p:cNvPr>
          <p:cNvGrpSpPr/>
          <p:nvPr/>
        </p:nvGrpSpPr>
        <p:grpSpPr>
          <a:xfrm>
            <a:off x="7108654" y="1362456"/>
            <a:ext cx="4759364" cy="1750580"/>
            <a:chOff x="1390650" y="3727989"/>
            <a:chExt cx="5987664" cy="2202371"/>
          </a:xfrm>
        </p:grpSpPr>
        <p:pic>
          <p:nvPicPr>
            <p:cNvPr id="16" name="Resim 15">
              <a:extLst>
                <a:ext uri="{FF2B5EF4-FFF2-40B4-BE49-F238E27FC236}">
                  <a16:creationId xmlns:a16="http://schemas.microsoft.com/office/drawing/2014/main" id="{FB678A7A-9BAE-D423-068B-BFDB8F7B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336" y="3727989"/>
              <a:ext cx="5745978" cy="2202371"/>
            </a:xfrm>
            <a:prstGeom prst="rect">
              <a:avLst/>
            </a:prstGeom>
          </p:spPr>
        </p:pic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64FC2A03-512B-56CA-27DD-ECFFEC04B202}"/>
                </a:ext>
              </a:extLst>
            </p:cNvPr>
            <p:cNvSpPr/>
            <p:nvPr/>
          </p:nvSpPr>
          <p:spPr>
            <a:xfrm>
              <a:off x="1390650" y="3905668"/>
              <a:ext cx="1038225" cy="54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18" name="Resim 17">
            <a:extLst>
              <a:ext uri="{FF2B5EF4-FFF2-40B4-BE49-F238E27FC236}">
                <a16:creationId xmlns:a16="http://schemas.microsoft.com/office/drawing/2014/main" id="{07B9F69A-3EA9-B868-C9BE-AE188C025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494" y="3744965"/>
            <a:ext cx="3519524" cy="1896709"/>
          </a:xfrm>
          <a:prstGeom prst="rect">
            <a:avLst/>
          </a:prstGeom>
        </p:spPr>
      </p:pic>
      <p:sp>
        <p:nvSpPr>
          <p:cNvPr id="19" name="Ok: Aşağı 18">
            <a:extLst>
              <a:ext uri="{FF2B5EF4-FFF2-40B4-BE49-F238E27FC236}">
                <a16:creationId xmlns:a16="http://schemas.microsoft.com/office/drawing/2014/main" id="{9C80B9BF-9371-CDC3-CFF2-090415EF3BD2}"/>
              </a:ext>
            </a:extLst>
          </p:cNvPr>
          <p:cNvSpPr/>
          <p:nvPr/>
        </p:nvSpPr>
        <p:spPr>
          <a:xfrm>
            <a:off x="9922317" y="3149546"/>
            <a:ext cx="457200" cy="4622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8A4B943B-D845-AD22-41EB-7F8693B9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BE88213-8EC5-FD63-B39B-37BAF4ECD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5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E761-84CC-2C4C-A2D9-A0BD7E93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Analysis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57BC-D0C9-8647-83F8-DB52D9B6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Developed at Broad Institute</a:t>
            </a:r>
          </a:p>
          <a:p>
            <a:r>
              <a:rPr lang="en-US" dirty="0"/>
              <a:t>Offers a wide variety of tools with a primary focus on variant discovery and genotyping</a:t>
            </a:r>
          </a:p>
          <a:p>
            <a:r>
              <a:rPr lang="en-US" dirty="0"/>
              <a:t>Excellent material (Seminar slides, discussion forum, documentations, tutorials, blog…) and helpful staff</a:t>
            </a:r>
          </a:p>
          <a:p>
            <a:r>
              <a:rPr lang="en-US" dirty="0"/>
              <a:t>Offers “Best Practices”:</a:t>
            </a:r>
          </a:p>
          <a:p>
            <a:pPr lvl="1"/>
            <a:r>
              <a:rPr lang="en-US" dirty="0"/>
              <a:t>pipelines optimized for accuracy and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90124-C772-354B-AA82-8AC3E08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625"/>
            <a:ext cx="1562100" cy="508000"/>
          </a:xfrm>
          <a:prstGeom prst="rect">
            <a:avLst/>
          </a:prstGeom>
        </p:spPr>
      </p:pic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F4F23FCA-D16D-76A4-FF68-C45A2F31B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3DC28B3-CE2C-0704-5E4A-06023B503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4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7372-B273-B746-8A2E-64B94EED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845"/>
            <a:ext cx="10515600" cy="1325563"/>
          </a:xfrm>
        </p:spPr>
        <p:txBody>
          <a:bodyPr/>
          <a:lstStyle/>
          <a:p>
            <a:r>
              <a:rPr lang="en-US" b="1" dirty="0"/>
              <a:t>Where to get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FC56A-161A-AD40-BF4F-17CE1C2C7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GATK Forums (</a:t>
            </a:r>
            <a:r>
              <a:rPr lang="en-US" dirty="0">
                <a:hlinkClick r:id="rId2"/>
              </a:rPr>
              <a:t>https://gatkforums.broadinstitute.org/gatk/</a:t>
            </a:r>
            <a:r>
              <a:rPr lang="en-US" dirty="0"/>
              <a:t>)</a:t>
            </a:r>
          </a:p>
          <a:p>
            <a:r>
              <a:rPr lang="en-US" dirty="0" err="1"/>
              <a:t>SEQanswers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http://seqanswers.com/</a:t>
            </a:r>
            <a:r>
              <a:rPr lang="en-US" dirty="0"/>
              <a:t>)</a:t>
            </a:r>
          </a:p>
          <a:p>
            <a:r>
              <a:rPr lang="en-US" dirty="0" err="1"/>
              <a:t>Biostars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https://www.biostars.org/</a:t>
            </a:r>
            <a:r>
              <a:rPr lang="en-US" dirty="0"/>
              <a:t>)</a:t>
            </a:r>
          </a:p>
          <a:p>
            <a:r>
              <a:rPr lang="en-US" dirty="0"/>
              <a:t>Worst case scenario: Google is your friend (usually best before posting)</a:t>
            </a: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7F31F50E-B5AB-888F-05CD-ED4FE347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1F40AB0-E261-ED87-D3DF-3C0AB14F6F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8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463D-D437-9A4E-9645-CC877297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Best Practice</a:t>
            </a:r>
            <a:r>
              <a:rPr lang="tr-TR" b="1" dirty="0"/>
              <a:t>s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33369-C7C4-6440-87BF-48ED0D37D375}"/>
              </a:ext>
            </a:extLst>
          </p:cNvPr>
          <p:cNvSpPr/>
          <p:nvPr/>
        </p:nvSpPr>
        <p:spPr>
          <a:xfrm>
            <a:off x="3668110" y="6230096"/>
            <a:ext cx="8271642" cy="2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6CA47-8220-645D-2FEA-FB8A823A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1625223"/>
            <a:ext cx="10299192" cy="47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EBFF96C4-D437-C8EE-D6C4-4E681A9F5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6B81316-50D6-EDB1-9D7F-93E7A8F24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1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6A18AC-1CFD-5F4E-914C-974ADCA8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2" y="4599703"/>
            <a:ext cx="7675418" cy="1482870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Mapping and Preprocessing</a:t>
            </a: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042CCC27-3B1E-9BCD-69D5-5868CCB04F0A}"/>
              </a:ext>
            </a:extLst>
          </p:cNvPr>
          <p:cNvGrpSpPr/>
          <p:nvPr/>
        </p:nvGrpSpPr>
        <p:grpSpPr>
          <a:xfrm>
            <a:off x="679616" y="1069848"/>
            <a:ext cx="3684566" cy="5148328"/>
            <a:chOff x="371856" y="639824"/>
            <a:chExt cx="3992326" cy="557835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104183D-6FDA-AC4C-214A-10CFF3842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171"/>
            <a:stretch/>
          </p:blipFill>
          <p:spPr bwMode="auto">
            <a:xfrm>
              <a:off x="371856" y="639824"/>
              <a:ext cx="3861816" cy="557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C6B24535-10C4-C6A5-99D7-EC34DE2E3818}"/>
                </a:ext>
              </a:extLst>
            </p:cNvPr>
            <p:cNvSpPr/>
            <p:nvPr/>
          </p:nvSpPr>
          <p:spPr>
            <a:xfrm>
              <a:off x="4069080" y="5148072"/>
              <a:ext cx="295102" cy="374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13F25E5E-4B3B-1C0B-AD9E-D5BB48012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D6B2016-787C-D2D7-7F2A-4235BFAFD0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87B9-FBC4-CD4D-85E9-18C841237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989"/>
            <a:ext cx="10515600" cy="1325563"/>
          </a:xfrm>
        </p:spPr>
        <p:txBody>
          <a:bodyPr/>
          <a:lstStyle/>
          <a:p>
            <a:r>
              <a:rPr lang="en-US" b="1" dirty="0"/>
              <a:t>Before all – Quality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72289-ECA4-3249-AC49-A6447B13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The first step performed after data acquisition</a:t>
            </a:r>
          </a:p>
          <a:p>
            <a:r>
              <a:rPr lang="en-US" sz="3200" dirty="0"/>
              <a:t>The process of evaluating and improving data by removing identifiable errors from it</a:t>
            </a:r>
          </a:p>
          <a:p>
            <a:r>
              <a:rPr lang="en-US" sz="3200" b="1" dirty="0"/>
              <a:t>QC cannot turn bad data into good data</a:t>
            </a:r>
            <a:r>
              <a:rPr lang="en-US" sz="3200" dirty="0"/>
              <a:t>, and we can never salvage what appears to be a total loss</a:t>
            </a:r>
          </a:p>
        </p:txBody>
      </p:sp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FBA5693A-9389-BF64-B31E-C63B31D10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6C2788D-2068-7605-2537-4B5E1AB8E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9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47EE-820E-0743-BCD5-90766529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QC – Evaluation of 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56F63-D257-0F44-A9E9-B7065DBD6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2364"/>
            <a:ext cx="5475986" cy="4225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07D1-17DD-734E-BD08-95EF867EB0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455" y="2358877"/>
            <a:ext cx="5898413" cy="4309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0B296-749A-C445-9421-942F910C5A51}"/>
              </a:ext>
            </a:extLst>
          </p:cNvPr>
          <p:cNvSpPr/>
          <p:nvPr/>
        </p:nvSpPr>
        <p:spPr>
          <a:xfrm>
            <a:off x="5725360" y="6550906"/>
            <a:ext cx="6494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http://www.bioinformatics.babraham.ac.uk/projects/fastqc/Help/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19185-DB77-CD46-B725-AF3D6206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6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Developed by </a:t>
            </a:r>
            <a:r>
              <a:rPr lang="en-US" dirty="0" err="1"/>
              <a:t>Babraham</a:t>
            </a:r>
            <a:r>
              <a:rPr lang="en-US" dirty="0"/>
              <a:t> Institute, </a:t>
            </a:r>
            <a:r>
              <a:rPr lang="en-US" b="1" dirty="0" err="1"/>
              <a:t>FastQC</a:t>
            </a:r>
            <a:r>
              <a:rPr lang="en-US" dirty="0"/>
              <a:t> is the most commonly used quality control visualization tool</a:t>
            </a:r>
          </a:p>
          <a:p>
            <a:endParaRPr lang="en-US" dirty="0"/>
          </a:p>
        </p:txBody>
      </p:sp>
      <p:pic>
        <p:nvPicPr>
          <p:cNvPr id="7" name="Picture 2" descr="EJP RD – European Joint Programme on Rare Diseases">
            <a:extLst>
              <a:ext uri="{FF2B5EF4-FFF2-40B4-BE49-F238E27FC236}">
                <a16:creationId xmlns:a16="http://schemas.microsoft.com/office/drawing/2014/main" id="{62D8A9A6-6977-D27F-DFF2-8101461E5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9E9BA11-3FA7-158B-1852-5112469A44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0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B646-90B6-334D-846D-4E1100D1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52FEE3-0EF6-6940-AF66-5636B9B2B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6620"/>
          </a:xfrm>
        </p:spPr>
        <p:txBody>
          <a:bodyPr/>
          <a:lstStyle/>
          <a:p>
            <a:r>
              <a:rPr lang="en-US" dirty="0"/>
              <a:t>Can be done with </a:t>
            </a:r>
            <a:r>
              <a:rPr lang="tr-TR" dirty="0" err="1"/>
              <a:t>Trim</a:t>
            </a:r>
            <a:r>
              <a:rPr lang="tr-TR" dirty="0"/>
              <a:t> </a:t>
            </a:r>
            <a:r>
              <a:rPr lang="tr-TR" dirty="0" err="1"/>
              <a:t>Galore</a:t>
            </a:r>
            <a:r>
              <a:rPr lang="tr-TR" dirty="0"/>
              <a:t>, </a:t>
            </a:r>
            <a:r>
              <a:rPr lang="en-US" dirty="0" err="1"/>
              <a:t>trimmomatic</a:t>
            </a:r>
            <a:r>
              <a:rPr lang="en-US" dirty="0"/>
              <a:t>, </a:t>
            </a:r>
            <a:r>
              <a:rPr lang="en-US" dirty="0" err="1"/>
              <a:t>BBDuk</a:t>
            </a:r>
            <a:r>
              <a:rPr lang="en-US" dirty="0"/>
              <a:t>, </a:t>
            </a:r>
            <a:r>
              <a:rPr lang="en-US" dirty="0" err="1"/>
              <a:t>Fastx</a:t>
            </a:r>
            <a:r>
              <a:rPr lang="en-US" dirty="0"/>
              <a:t> Toolkit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32ADC-7FEA-774D-9551-FFF86213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245"/>
            <a:ext cx="12192000" cy="4395755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7139CDC8-D898-92F0-A052-755C183E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B0D2D70-E372-5E0E-1037-4E827FE3A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2953</TotalTime>
  <Words>721</Words>
  <Application>Microsoft Office PowerPoint</Application>
  <PresentationFormat>Geniş ekran</PresentationFormat>
  <Paragraphs>89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Whole Exome Sequencing Processing</vt:lpstr>
      <vt:lpstr>Our Goal</vt:lpstr>
      <vt:lpstr>Genome Analysis Toolkit</vt:lpstr>
      <vt:lpstr>Where to get help</vt:lpstr>
      <vt:lpstr>Current Best Practices</vt:lpstr>
      <vt:lpstr>Mapping and Preprocessing</vt:lpstr>
      <vt:lpstr>Before all – Quality Control</vt:lpstr>
      <vt:lpstr>QC – Evaluation of Data Quality</vt:lpstr>
      <vt:lpstr>Trimming</vt:lpstr>
      <vt:lpstr>Adapter Removal</vt:lpstr>
      <vt:lpstr>Mapping</vt:lpstr>
      <vt:lpstr>Preprocessing (Optional but recommended)</vt:lpstr>
      <vt:lpstr>Mark Duplicates</vt:lpstr>
      <vt:lpstr>Mark Duplicates</vt:lpstr>
      <vt:lpstr>Mark Duplicates</vt:lpstr>
      <vt:lpstr>Mark Duplicates</vt:lpstr>
      <vt:lpstr>Base Quality Score Recalibration</vt:lpstr>
      <vt:lpstr>Base Quality Score Recalibration</vt:lpstr>
      <vt:lpstr>Variant Discovery</vt:lpstr>
      <vt:lpstr>HaplotypeCaller</vt:lpstr>
      <vt:lpstr>Identify ActiveRegions</vt:lpstr>
      <vt:lpstr>Assemble plausible haplotypes</vt:lpstr>
      <vt:lpstr>Example HaplotypeCaller assembly graph</vt:lpstr>
      <vt:lpstr>Score each of the haplotypes using an HMM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Exome Sequencing</dc:title>
  <dc:creator>EGE.ULGEN</dc:creator>
  <cp:lastModifiedBy>Berk Gürdamar</cp:lastModifiedBy>
  <cp:revision>280</cp:revision>
  <dcterms:created xsi:type="dcterms:W3CDTF">2018-02-28T17:15:16Z</dcterms:created>
  <dcterms:modified xsi:type="dcterms:W3CDTF">2023-09-14T11:51:45Z</dcterms:modified>
</cp:coreProperties>
</file>